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9" r:id="rId2"/>
  </p:sldMasterIdLst>
  <p:sldIdLst>
    <p:sldId id="256" r:id="rId3"/>
    <p:sldId id="268" r:id="rId4"/>
    <p:sldId id="272" r:id="rId5"/>
    <p:sldId id="276" r:id="rId6"/>
    <p:sldId id="267" r:id="rId7"/>
    <p:sldId id="270" r:id="rId8"/>
    <p:sldId id="273" r:id="rId9"/>
    <p:sldId id="274" r:id="rId10"/>
    <p:sldId id="275" r:id="rId11"/>
    <p:sldId id="27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B01C2D-F2FB-467E-B3A4-D32C2786F360}">
          <p14:sldIdLst>
            <p14:sldId id="256"/>
            <p14:sldId id="268"/>
            <p14:sldId id="272"/>
            <p14:sldId id="276"/>
            <p14:sldId id="267"/>
            <p14:sldId id="270"/>
            <p14:sldId id="273"/>
            <p14:sldId id="274"/>
            <p14:sldId id="275"/>
            <p14:sldId id="271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8EB73-3AA4-40E6-B960-1D0555E4CC7A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CH"/>
        </a:p>
      </dgm:t>
    </dgm:pt>
    <dgm:pt modelId="{8CB9D97C-AC11-495B-9CC9-92BC8D60FE6C}">
      <dgm:prSet/>
      <dgm:spPr/>
      <dgm:t>
        <a:bodyPr/>
        <a:lstStyle/>
        <a:p>
          <a:pPr rtl="0"/>
          <a:r>
            <a:rPr lang="fr-CH" b="1" dirty="0" err="1" smtClean="0"/>
            <a:t>Policies</a:t>
          </a:r>
          <a:r>
            <a:rPr lang="fr-CH" b="1" dirty="0" smtClean="0"/>
            <a:t>, </a:t>
          </a:r>
          <a:r>
            <a:rPr lang="fr-CH" b="1" dirty="0" err="1" smtClean="0"/>
            <a:t>laws</a:t>
          </a:r>
          <a:r>
            <a:rPr lang="fr-CH" b="1" dirty="0" smtClean="0"/>
            <a:t>, </a:t>
          </a:r>
          <a:r>
            <a:rPr lang="fr-CH" b="1" dirty="0" err="1" smtClean="0"/>
            <a:t>regulations</a:t>
          </a:r>
          <a:r>
            <a:rPr lang="fr-CH" b="1" dirty="0" smtClean="0"/>
            <a:t> (</a:t>
          </a:r>
          <a:r>
            <a:rPr lang="fr-CH" b="1" dirty="0" err="1" smtClean="0"/>
            <a:t>PLRs</a:t>
          </a:r>
          <a:r>
            <a:rPr lang="fr-CH" b="1" dirty="0" smtClean="0"/>
            <a:t>)</a:t>
          </a:r>
          <a:endParaRPr lang="fr-CH" b="1" dirty="0"/>
        </a:p>
      </dgm:t>
    </dgm:pt>
    <dgm:pt modelId="{85D4ED75-6FBB-4A5A-9BED-22B5DDC94E1B}" type="parTrans" cxnId="{EB4D1DBD-2C24-4F35-9421-14A53E869060}">
      <dgm:prSet/>
      <dgm:spPr/>
      <dgm:t>
        <a:bodyPr/>
        <a:lstStyle/>
        <a:p>
          <a:endParaRPr lang="fr-CH"/>
        </a:p>
      </dgm:t>
    </dgm:pt>
    <dgm:pt modelId="{FBB19046-CA3E-4F89-818C-E30E7A135036}" type="sibTrans" cxnId="{EB4D1DBD-2C24-4F35-9421-14A53E869060}">
      <dgm:prSet/>
      <dgm:spPr>
        <a:ln>
          <a:solidFill>
            <a:schemeClr val="tx1"/>
          </a:solidFill>
        </a:ln>
      </dgm:spPr>
      <dgm:t>
        <a:bodyPr/>
        <a:lstStyle/>
        <a:p>
          <a:endParaRPr lang="fr-CH"/>
        </a:p>
      </dgm:t>
    </dgm:pt>
    <dgm:pt modelId="{233594AE-1A22-4871-97B9-B8F7F9891D5F}">
      <dgm:prSet/>
      <dgm:spPr/>
      <dgm:t>
        <a:bodyPr/>
        <a:lstStyle/>
        <a:p>
          <a:pPr rtl="0"/>
          <a:r>
            <a:rPr lang="fr-CH" b="1" dirty="0" err="1" smtClean="0"/>
            <a:t>Institutional</a:t>
          </a:r>
          <a:r>
            <a:rPr lang="fr-CH" b="1" dirty="0" smtClean="0"/>
            <a:t> arrangements </a:t>
          </a:r>
          <a:endParaRPr lang="fr-CH" b="1" dirty="0"/>
        </a:p>
      </dgm:t>
    </dgm:pt>
    <dgm:pt modelId="{0D0E5951-D55A-4BCD-A39A-D12E5D3D4318}" type="parTrans" cxnId="{F1CECB39-FE68-4D4C-B805-5C05358A25E8}">
      <dgm:prSet/>
      <dgm:spPr/>
      <dgm:t>
        <a:bodyPr/>
        <a:lstStyle/>
        <a:p>
          <a:endParaRPr lang="fr-CH"/>
        </a:p>
      </dgm:t>
    </dgm:pt>
    <dgm:pt modelId="{AA003C1A-F9BB-46A9-A19E-7A6FA984B144}" type="sibTrans" cxnId="{F1CECB39-FE68-4D4C-B805-5C05358A25E8}">
      <dgm:prSet/>
      <dgm:spPr/>
      <dgm:t>
        <a:bodyPr/>
        <a:lstStyle/>
        <a:p>
          <a:endParaRPr lang="fr-CH"/>
        </a:p>
      </dgm:t>
    </dgm:pt>
    <dgm:pt modelId="{3D36B877-C7BD-4939-874F-D4ED95A5547E}">
      <dgm:prSet/>
      <dgm:spPr/>
      <dgm:t>
        <a:bodyPr/>
        <a:lstStyle/>
        <a:p>
          <a:pPr rtl="0"/>
          <a:r>
            <a:rPr lang="fr-CH" b="1" dirty="0" smtClean="0"/>
            <a:t>Information </a:t>
          </a:r>
          <a:r>
            <a:rPr lang="fr-CH" b="1" dirty="0" err="1" smtClean="0"/>
            <a:t>systems</a:t>
          </a:r>
          <a:r>
            <a:rPr lang="fr-CH" b="1" dirty="0" smtClean="0"/>
            <a:t> </a:t>
          </a:r>
          <a:r>
            <a:rPr lang="en-US" b="1" dirty="0" smtClean="0"/>
            <a:t>and sources</a:t>
          </a:r>
          <a:endParaRPr lang="fr-CH" b="1" dirty="0"/>
        </a:p>
      </dgm:t>
    </dgm:pt>
    <dgm:pt modelId="{90085671-4855-4369-B6FC-CC7A7E57CCB0}" type="parTrans" cxnId="{600A0241-03BE-42A8-BAFE-FBF4FB540CF6}">
      <dgm:prSet/>
      <dgm:spPr/>
      <dgm:t>
        <a:bodyPr/>
        <a:lstStyle/>
        <a:p>
          <a:endParaRPr lang="fr-CH"/>
        </a:p>
      </dgm:t>
    </dgm:pt>
    <dgm:pt modelId="{735AFA25-C78D-4D03-8633-2F4C77D9315D}" type="sibTrans" cxnId="{600A0241-03BE-42A8-BAFE-FBF4FB540CF6}">
      <dgm:prSet/>
      <dgm:spPr/>
      <dgm:t>
        <a:bodyPr/>
        <a:lstStyle/>
        <a:p>
          <a:endParaRPr lang="fr-CH"/>
        </a:p>
      </dgm:t>
    </dgm:pt>
    <dgm:pt modelId="{14441799-E071-4486-9C23-12DDB710C0AD}">
      <dgm:prSet/>
      <dgm:spPr/>
      <dgm:t>
        <a:bodyPr/>
        <a:lstStyle/>
        <a:p>
          <a:pPr rtl="0"/>
          <a:r>
            <a:rPr lang="en-US" b="1" dirty="0" smtClean="0"/>
            <a:t>Grievance redress mechanisms</a:t>
          </a:r>
          <a:endParaRPr lang="fr-CH" b="1" dirty="0"/>
        </a:p>
      </dgm:t>
    </dgm:pt>
    <dgm:pt modelId="{AD183197-94C5-450C-A74D-75F2B6A734A7}" type="parTrans" cxnId="{62B61B12-C432-4B0C-B835-BE49DD5D1B45}">
      <dgm:prSet/>
      <dgm:spPr/>
      <dgm:t>
        <a:bodyPr/>
        <a:lstStyle/>
        <a:p>
          <a:endParaRPr lang="fr-CH"/>
        </a:p>
      </dgm:t>
    </dgm:pt>
    <dgm:pt modelId="{FD0C7A8B-6E86-486F-BD52-0937F230528B}" type="sibTrans" cxnId="{62B61B12-C432-4B0C-B835-BE49DD5D1B45}">
      <dgm:prSet/>
      <dgm:spPr/>
      <dgm:t>
        <a:bodyPr/>
        <a:lstStyle/>
        <a:p>
          <a:endParaRPr lang="fr-CH"/>
        </a:p>
      </dgm:t>
    </dgm:pt>
    <dgm:pt modelId="{4DD356A9-4892-4432-A723-A42C592F76FB}">
      <dgm:prSet/>
      <dgm:spPr/>
      <dgm:t>
        <a:bodyPr/>
        <a:lstStyle/>
        <a:p>
          <a:pPr rtl="0"/>
          <a:r>
            <a:rPr lang="en-US" b="1" dirty="0" smtClean="0"/>
            <a:t>Law enforcement mechanisms </a:t>
          </a:r>
          <a:endParaRPr lang="fr-CH" b="1" dirty="0"/>
        </a:p>
      </dgm:t>
    </dgm:pt>
    <dgm:pt modelId="{22530BB5-D0F2-468C-B33D-5AFA67B3904B}" type="parTrans" cxnId="{52B5276C-B704-4CA9-84C2-A329CC925D62}">
      <dgm:prSet/>
      <dgm:spPr/>
      <dgm:t>
        <a:bodyPr/>
        <a:lstStyle/>
        <a:p>
          <a:endParaRPr lang="fr-CH"/>
        </a:p>
      </dgm:t>
    </dgm:pt>
    <dgm:pt modelId="{1901B591-DD01-4D6C-9681-6CB407A09FE4}" type="sibTrans" cxnId="{52B5276C-B704-4CA9-84C2-A329CC925D62}">
      <dgm:prSet/>
      <dgm:spPr/>
      <dgm:t>
        <a:bodyPr/>
        <a:lstStyle/>
        <a:p>
          <a:endParaRPr lang="fr-CH"/>
        </a:p>
      </dgm:t>
    </dgm:pt>
    <dgm:pt modelId="{0F497C1D-0B8B-408C-B85A-CDF2C219AFF8}" type="pres">
      <dgm:prSet presAssocID="{3BA8EB73-3AA4-40E6-B960-1D0555E4CC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CH"/>
        </a:p>
      </dgm:t>
    </dgm:pt>
    <dgm:pt modelId="{225FC422-C749-4CB6-826A-693AEF57DC8D}" type="pres">
      <dgm:prSet presAssocID="{3BA8EB73-3AA4-40E6-B960-1D0555E4CC7A}" presName="Name1" presStyleCnt="0"/>
      <dgm:spPr/>
    </dgm:pt>
    <dgm:pt modelId="{664A2CF1-85DF-4AB5-9046-A78D7D99EB16}" type="pres">
      <dgm:prSet presAssocID="{3BA8EB73-3AA4-40E6-B960-1D0555E4CC7A}" presName="cycle" presStyleCnt="0"/>
      <dgm:spPr/>
    </dgm:pt>
    <dgm:pt modelId="{6F395C3C-E5A2-419F-84EF-B0770DA12E05}" type="pres">
      <dgm:prSet presAssocID="{3BA8EB73-3AA4-40E6-B960-1D0555E4CC7A}" presName="srcNode" presStyleLbl="node1" presStyleIdx="0" presStyleCnt="5"/>
      <dgm:spPr/>
    </dgm:pt>
    <dgm:pt modelId="{C2C9DFCE-3932-4A07-93EA-A219795B82A6}" type="pres">
      <dgm:prSet presAssocID="{3BA8EB73-3AA4-40E6-B960-1D0555E4CC7A}" presName="conn" presStyleLbl="parChTrans1D2" presStyleIdx="0" presStyleCnt="1"/>
      <dgm:spPr/>
      <dgm:t>
        <a:bodyPr/>
        <a:lstStyle/>
        <a:p>
          <a:endParaRPr lang="fr-CH"/>
        </a:p>
      </dgm:t>
    </dgm:pt>
    <dgm:pt modelId="{A5962F63-D4E0-4268-B990-F905EA13F2D6}" type="pres">
      <dgm:prSet presAssocID="{3BA8EB73-3AA4-40E6-B960-1D0555E4CC7A}" presName="extraNode" presStyleLbl="node1" presStyleIdx="0" presStyleCnt="5"/>
      <dgm:spPr/>
    </dgm:pt>
    <dgm:pt modelId="{49368879-14C4-4545-8E65-B9337BE39975}" type="pres">
      <dgm:prSet presAssocID="{3BA8EB73-3AA4-40E6-B960-1D0555E4CC7A}" presName="dstNode" presStyleLbl="node1" presStyleIdx="0" presStyleCnt="5"/>
      <dgm:spPr/>
    </dgm:pt>
    <dgm:pt modelId="{63496053-4200-4EC2-BA8C-78AC70CD1987}" type="pres">
      <dgm:prSet presAssocID="{8CB9D97C-AC11-495B-9CC9-92BC8D60FE6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519C7D19-1AD9-4D9E-A163-4A0B4A506E07}" type="pres">
      <dgm:prSet presAssocID="{8CB9D97C-AC11-495B-9CC9-92BC8D60FE6C}" presName="accent_1" presStyleCnt="0"/>
      <dgm:spPr/>
    </dgm:pt>
    <dgm:pt modelId="{098A235E-CADB-4CEC-8B6F-F6024E47D27A}" type="pres">
      <dgm:prSet presAssocID="{8CB9D97C-AC11-495B-9CC9-92BC8D60FE6C}" presName="accentRepeatNode" presStyleLbl="solidFgAcc1" presStyleIdx="0" presStyleCnt="5"/>
      <dgm:spPr/>
    </dgm:pt>
    <dgm:pt modelId="{70B96C0D-AD51-4F4B-B002-1E7BFEDB45D3}" type="pres">
      <dgm:prSet presAssocID="{233594AE-1A22-4871-97B9-B8F7F9891D5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772300CD-A05F-42A2-BF92-E6707506A415}" type="pres">
      <dgm:prSet presAssocID="{233594AE-1A22-4871-97B9-B8F7F9891D5F}" presName="accent_2" presStyleCnt="0"/>
      <dgm:spPr/>
    </dgm:pt>
    <dgm:pt modelId="{2740004A-378E-4752-A7B3-8DEE167D9165}" type="pres">
      <dgm:prSet presAssocID="{233594AE-1A22-4871-97B9-B8F7F9891D5F}" presName="accentRepeatNode" presStyleLbl="solidFgAcc1" presStyleIdx="1" presStyleCnt="5"/>
      <dgm:spPr/>
    </dgm:pt>
    <dgm:pt modelId="{8A80F217-2377-4467-A83A-A4E2A41B8506}" type="pres">
      <dgm:prSet presAssocID="{3D36B877-C7BD-4939-874F-D4ED95A5547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5A8D43E2-6A3B-4A90-8487-7CD93ED876C5}" type="pres">
      <dgm:prSet presAssocID="{3D36B877-C7BD-4939-874F-D4ED95A5547E}" presName="accent_3" presStyleCnt="0"/>
      <dgm:spPr/>
    </dgm:pt>
    <dgm:pt modelId="{B9F907F2-0050-4504-9455-3D7C151E1642}" type="pres">
      <dgm:prSet presAssocID="{3D36B877-C7BD-4939-874F-D4ED95A5547E}" presName="accentRepeatNode" presStyleLbl="solidFgAcc1" presStyleIdx="2" presStyleCnt="5"/>
      <dgm:spPr/>
    </dgm:pt>
    <dgm:pt modelId="{8333636B-8B40-4E43-90B7-3A4BA50DE637}" type="pres">
      <dgm:prSet presAssocID="{14441799-E071-4486-9C23-12DDB710C0A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CAAF7A4-B1C8-4C19-99F9-8E0EE346BB03}" type="pres">
      <dgm:prSet presAssocID="{14441799-E071-4486-9C23-12DDB710C0AD}" presName="accent_4" presStyleCnt="0"/>
      <dgm:spPr/>
    </dgm:pt>
    <dgm:pt modelId="{8897F447-5434-41CC-8123-2265D7C713A7}" type="pres">
      <dgm:prSet presAssocID="{14441799-E071-4486-9C23-12DDB710C0AD}" presName="accentRepeatNode" presStyleLbl="solidFgAcc1" presStyleIdx="3" presStyleCnt="5"/>
      <dgm:spPr/>
    </dgm:pt>
    <dgm:pt modelId="{8CBE4FAA-A032-4356-A0D1-6641C6661A42}" type="pres">
      <dgm:prSet presAssocID="{4DD356A9-4892-4432-A723-A42C592F76F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5BBA641-2C23-4156-B466-23A187801B7C}" type="pres">
      <dgm:prSet presAssocID="{4DD356A9-4892-4432-A723-A42C592F76FB}" presName="accent_5" presStyleCnt="0"/>
      <dgm:spPr/>
    </dgm:pt>
    <dgm:pt modelId="{50C17065-CC01-4EF9-89C5-4B35D57D8437}" type="pres">
      <dgm:prSet presAssocID="{4DD356A9-4892-4432-A723-A42C592F76FB}" presName="accentRepeatNode" presStyleLbl="solidFgAcc1" presStyleIdx="4" presStyleCnt="5"/>
      <dgm:spPr/>
    </dgm:pt>
  </dgm:ptLst>
  <dgm:cxnLst>
    <dgm:cxn modelId="{B3B459A4-7B4E-4841-BCFC-90568CFC8A40}" type="presOf" srcId="{FBB19046-CA3E-4F89-818C-E30E7A135036}" destId="{C2C9DFCE-3932-4A07-93EA-A219795B82A6}" srcOrd="0" destOrd="0" presId="urn:microsoft.com/office/officeart/2008/layout/VerticalCurvedList"/>
    <dgm:cxn modelId="{40B8738E-0404-4862-9A41-127063EEA015}" type="presOf" srcId="{4DD356A9-4892-4432-A723-A42C592F76FB}" destId="{8CBE4FAA-A032-4356-A0D1-6641C6661A42}" srcOrd="0" destOrd="0" presId="urn:microsoft.com/office/officeart/2008/layout/VerticalCurvedList"/>
    <dgm:cxn modelId="{F1CECB39-FE68-4D4C-B805-5C05358A25E8}" srcId="{3BA8EB73-3AA4-40E6-B960-1D0555E4CC7A}" destId="{233594AE-1A22-4871-97B9-B8F7F9891D5F}" srcOrd="1" destOrd="0" parTransId="{0D0E5951-D55A-4BCD-A39A-D12E5D3D4318}" sibTransId="{AA003C1A-F9BB-46A9-A19E-7A6FA984B144}"/>
    <dgm:cxn modelId="{52B5276C-B704-4CA9-84C2-A329CC925D62}" srcId="{3BA8EB73-3AA4-40E6-B960-1D0555E4CC7A}" destId="{4DD356A9-4892-4432-A723-A42C592F76FB}" srcOrd="4" destOrd="0" parTransId="{22530BB5-D0F2-468C-B33D-5AFA67B3904B}" sibTransId="{1901B591-DD01-4D6C-9681-6CB407A09FE4}"/>
    <dgm:cxn modelId="{02BAA04F-6F72-4E01-83AB-DB0C43639A62}" type="presOf" srcId="{8CB9D97C-AC11-495B-9CC9-92BC8D60FE6C}" destId="{63496053-4200-4EC2-BA8C-78AC70CD1987}" srcOrd="0" destOrd="0" presId="urn:microsoft.com/office/officeart/2008/layout/VerticalCurvedList"/>
    <dgm:cxn modelId="{620C88FD-49F6-4ED9-B95E-D66A3B889137}" type="presOf" srcId="{3D36B877-C7BD-4939-874F-D4ED95A5547E}" destId="{8A80F217-2377-4467-A83A-A4E2A41B8506}" srcOrd="0" destOrd="0" presId="urn:microsoft.com/office/officeart/2008/layout/VerticalCurvedList"/>
    <dgm:cxn modelId="{600A0241-03BE-42A8-BAFE-FBF4FB540CF6}" srcId="{3BA8EB73-3AA4-40E6-B960-1D0555E4CC7A}" destId="{3D36B877-C7BD-4939-874F-D4ED95A5547E}" srcOrd="2" destOrd="0" parTransId="{90085671-4855-4369-B6FC-CC7A7E57CCB0}" sibTransId="{735AFA25-C78D-4D03-8633-2F4C77D9315D}"/>
    <dgm:cxn modelId="{EB4D1DBD-2C24-4F35-9421-14A53E869060}" srcId="{3BA8EB73-3AA4-40E6-B960-1D0555E4CC7A}" destId="{8CB9D97C-AC11-495B-9CC9-92BC8D60FE6C}" srcOrd="0" destOrd="0" parTransId="{85D4ED75-6FBB-4A5A-9BED-22B5DDC94E1B}" sibTransId="{FBB19046-CA3E-4F89-818C-E30E7A135036}"/>
    <dgm:cxn modelId="{158D70C3-4A90-46E1-8801-49835326A320}" type="presOf" srcId="{233594AE-1A22-4871-97B9-B8F7F9891D5F}" destId="{70B96C0D-AD51-4F4B-B002-1E7BFEDB45D3}" srcOrd="0" destOrd="0" presId="urn:microsoft.com/office/officeart/2008/layout/VerticalCurvedList"/>
    <dgm:cxn modelId="{1FF1A41F-98DC-4703-A0D9-2581121D9558}" type="presOf" srcId="{3BA8EB73-3AA4-40E6-B960-1D0555E4CC7A}" destId="{0F497C1D-0B8B-408C-B85A-CDF2C219AFF8}" srcOrd="0" destOrd="0" presId="urn:microsoft.com/office/officeart/2008/layout/VerticalCurvedList"/>
    <dgm:cxn modelId="{62B61B12-C432-4B0C-B835-BE49DD5D1B45}" srcId="{3BA8EB73-3AA4-40E6-B960-1D0555E4CC7A}" destId="{14441799-E071-4486-9C23-12DDB710C0AD}" srcOrd="3" destOrd="0" parTransId="{AD183197-94C5-450C-A74D-75F2B6A734A7}" sibTransId="{FD0C7A8B-6E86-486F-BD52-0937F230528B}"/>
    <dgm:cxn modelId="{91888161-7094-4826-A6E6-CAEE290B3300}" type="presOf" srcId="{14441799-E071-4486-9C23-12DDB710C0AD}" destId="{8333636B-8B40-4E43-90B7-3A4BA50DE637}" srcOrd="0" destOrd="0" presId="urn:microsoft.com/office/officeart/2008/layout/VerticalCurvedList"/>
    <dgm:cxn modelId="{E3412C6F-41C6-4A21-916E-23C676EDF21C}" type="presParOf" srcId="{0F497C1D-0B8B-408C-B85A-CDF2C219AFF8}" destId="{225FC422-C749-4CB6-826A-693AEF57DC8D}" srcOrd="0" destOrd="0" presId="urn:microsoft.com/office/officeart/2008/layout/VerticalCurvedList"/>
    <dgm:cxn modelId="{DFA3714B-3E08-42A8-AAF7-D589F7217D6D}" type="presParOf" srcId="{225FC422-C749-4CB6-826A-693AEF57DC8D}" destId="{664A2CF1-85DF-4AB5-9046-A78D7D99EB16}" srcOrd="0" destOrd="0" presId="urn:microsoft.com/office/officeart/2008/layout/VerticalCurvedList"/>
    <dgm:cxn modelId="{65BEE386-B3A3-44E5-86E8-F6906D967136}" type="presParOf" srcId="{664A2CF1-85DF-4AB5-9046-A78D7D99EB16}" destId="{6F395C3C-E5A2-419F-84EF-B0770DA12E05}" srcOrd="0" destOrd="0" presId="urn:microsoft.com/office/officeart/2008/layout/VerticalCurvedList"/>
    <dgm:cxn modelId="{E0D7942D-0F8E-4494-8188-A6DB5E21EA2B}" type="presParOf" srcId="{664A2CF1-85DF-4AB5-9046-A78D7D99EB16}" destId="{C2C9DFCE-3932-4A07-93EA-A219795B82A6}" srcOrd="1" destOrd="0" presId="urn:microsoft.com/office/officeart/2008/layout/VerticalCurvedList"/>
    <dgm:cxn modelId="{584CB3AC-41BD-4175-975A-A8D318B1BF9C}" type="presParOf" srcId="{664A2CF1-85DF-4AB5-9046-A78D7D99EB16}" destId="{A5962F63-D4E0-4268-B990-F905EA13F2D6}" srcOrd="2" destOrd="0" presId="urn:microsoft.com/office/officeart/2008/layout/VerticalCurvedList"/>
    <dgm:cxn modelId="{EFA6F31A-07BA-4D11-B9DD-3729209CA44E}" type="presParOf" srcId="{664A2CF1-85DF-4AB5-9046-A78D7D99EB16}" destId="{49368879-14C4-4545-8E65-B9337BE39975}" srcOrd="3" destOrd="0" presId="urn:microsoft.com/office/officeart/2008/layout/VerticalCurvedList"/>
    <dgm:cxn modelId="{087CD9D6-E08F-4FD4-B594-7AE3DF564AB6}" type="presParOf" srcId="{225FC422-C749-4CB6-826A-693AEF57DC8D}" destId="{63496053-4200-4EC2-BA8C-78AC70CD1987}" srcOrd="1" destOrd="0" presId="urn:microsoft.com/office/officeart/2008/layout/VerticalCurvedList"/>
    <dgm:cxn modelId="{BFDC13BB-9458-472F-8CD4-817422ECE08F}" type="presParOf" srcId="{225FC422-C749-4CB6-826A-693AEF57DC8D}" destId="{519C7D19-1AD9-4D9E-A163-4A0B4A506E07}" srcOrd="2" destOrd="0" presId="urn:microsoft.com/office/officeart/2008/layout/VerticalCurvedList"/>
    <dgm:cxn modelId="{AB3FC94A-7157-4A09-8032-4C76998DA4A8}" type="presParOf" srcId="{519C7D19-1AD9-4D9E-A163-4A0B4A506E07}" destId="{098A235E-CADB-4CEC-8B6F-F6024E47D27A}" srcOrd="0" destOrd="0" presId="urn:microsoft.com/office/officeart/2008/layout/VerticalCurvedList"/>
    <dgm:cxn modelId="{5D72EBE3-5C74-49B3-8BE0-B7ADE185658A}" type="presParOf" srcId="{225FC422-C749-4CB6-826A-693AEF57DC8D}" destId="{70B96C0D-AD51-4F4B-B002-1E7BFEDB45D3}" srcOrd="3" destOrd="0" presId="urn:microsoft.com/office/officeart/2008/layout/VerticalCurvedList"/>
    <dgm:cxn modelId="{4B55F784-04D6-4B75-A737-E9F22B49102D}" type="presParOf" srcId="{225FC422-C749-4CB6-826A-693AEF57DC8D}" destId="{772300CD-A05F-42A2-BF92-E6707506A415}" srcOrd="4" destOrd="0" presId="urn:microsoft.com/office/officeart/2008/layout/VerticalCurvedList"/>
    <dgm:cxn modelId="{45D171BF-51CD-4460-8C77-732688F98163}" type="presParOf" srcId="{772300CD-A05F-42A2-BF92-E6707506A415}" destId="{2740004A-378E-4752-A7B3-8DEE167D9165}" srcOrd="0" destOrd="0" presId="urn:microsoft.com/office/officeart/2008/layout/VerticalCurvedList"/>
    <dgm:cxn modelId="{FC85DB5D-1C1F-4471-9271-B791ADD9A041}" type="presParOf" srcId="{225FC422-C749-4CB6-826A-693AEF57DC8D}" destId="{8A80F217-2377-4467-A83A-A4E2A41B8506}" srcOrd="5" destOrd="0" presId="urn:microsoft.com/office/officeart/2008/layout/VerticalCurvedList"/>
    <dgm:cxn modelId="{004E3C42-1113-405B-B584-B9AB154AEF48}" type="presParOf" srcId="{225FC422-C749-4CB6-826A-693AEF57DC8D}" destId="{5A8D43E2-6A3B-4A90-8487-7CD93ED876C5}" srcOrd="6" destOrd="0" presId="urn:microsoft.com/office/officeart/2008/layout/VerticalCurvedList"/>
    <dgm:cxn modelId="{1B1B97D6-C62C-4C2D-95F2-7846507267D5}" type="presParOf" srcId="{5A8D43E2-6A3B-4A90-8487-7CD93ED876C5}" destId="{B9F907F2-0050-4504-9455-3D7C151E1642}" srcOrd="0" destOrd="0" presId="urn:microsoft.com/office/officeart/2008/layout/VerticalCurvedList"/>
    <dgm:cxn modelId="{1FB80383-C44A-4B4F-9777-A551C472D5C6}" type="presParOf" srcId="{225FC422-C749-4CB6-826A-693AEF57DC8D}" destId="{8333636B-8B40-4E43-90B7-3A4BA50DE637}" srcOrd="7" destOrd="0" presId="urn:microsoft.com/office/officeart/2008/layout/VerticalCurvedList"/>
    <dgm:cxn modelId="{15ADED9F-696A-4040-AA5C-8AB6F9B560C8}" type="presParOf" srcId="{225FC422-C749-4CB6-826A-693AEF57DC8D}" destId="{CCAAF7A4-B1C8-4C19-99F9-8E0EE346BB03}" srcOrd="8" destOrd="0" presId="urn:microsoft.com/office/officeart/2008/layout/VerticalCurvedList"/>
    <dgm:cxn modelId="{59333F8C-952A-4709-B129-0859D36692B0}" type="presParOf" srcId="{CCAAF7A4-B1C8-4C19-99F9-8E0EE346BB03}" destId="{8897F447-5434-41CC-8123-2265D7C713A7}" srcOrd="0" destOrd="0" presId="urn:microsoft.com/office/officeart/2008/layout/VerticalCurvedList"/>
    <dgm:cxn modelId="{069E7A1E-6AF6-4125-ACA6-FBA9A5F5B736}" type="presParOf" srcId="{225FC422-C749-4CB6-826A-693AEF57DC8D}" destId="{8CBE4FAA-A032-4356-A0D1-6641C6661A42}" srcOrd="9" destOrd="0" presId="urn:microsoft.com/office/officeart/2008/layout/VerticalCurvedList"/>
    <dgm:cxn modelId="{83D84E9A-7157-4E5C-9EFF-FFA07F6AB822}" type="presParOf" srcId="{225FC422-C749-4CB6-826A-693AEF57DC8D}" destId="{A5BBA641-2C23-4156-B466-23A187801B7C}" srcOrd="10" destOrd="0" presId="urn:microsoft.com/office/officeart/2008/layout/VerticalCurvedList"/>
    <dgm:cxn modelId="{25E4A610-6813-45CD-BA0D-D629432B5AB4}" type="presParOf" srcId="{A5BBA641-2C23-4156-B466-23A187801B7C}" destId="{50C17065-CC01-4EF9-89C5-4B35D57D84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DFCE-3932-4A07-93EA-A219795B82A6}">
      <dsp:nvSpPr>
        <dsp:cNvPr id="0" name=""/>
        <dsp:cNvSpPr/>
      </dsp:nvSpPr>
      <dsp:spPr>
        <a:xfrm>
          <a:off x="-4630257" y="-395544"/>
          <a:ext cx="5515488" cy="5515488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96053-4200-4EC2-BA8C-78AC70CD1987}">
      <dsp:nvSpPr>
        <dsp:cNvPr id="0" name=""/>
        <dsp:cNvSpPr/>
      </dsp:nvSpPr>
      <dsp:spPr>
        <a:xfrm>
          <a:off x="387472" y="570227"/>
          <a:ext cx="2833439" cy="51213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50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b="1" kern="1200" dirty="0" err="1" smtClean="0"/>
            <a:t>Policies</a:t>
          </a:r>
          <a:r>
            <a:rPr lang="fr-CH" sz="1500" b="1" kern="1200" dirty="0" smtClean="0"/>
            <a:t>, </a:t>
          </a:r>
          <a:r>
            <a:rPr lang="fr-CH" sz="1500" b="1" kern="1200" dirty="0" err="1" smtClean="0"/>
            <a:t>laws</a:t>
          </a:r>
          <a:r>
            <a:rPr lang="fr-CH" sz="1500" b="1" kern="1200" dirty="0" smtClean="0"/>
            <a:t>, </a:t>
          </a:r>
          <a:r>
            <a:rPr lang="fr-CH" sz="1500" b="1" kern="1200" dirty="0" err="1" smtClean="0"/>
            <a:t>regulations</a:t>
          </a:r>
          <a:r>
            <a:rPr lang="fr-CH" sz="1500" b="1" kern="1200" dirty="0" smtClean="0"/>
            <a:t> (</a:t>
          </a:r>
          <a:r>
            <a:rPr lang="fr-CH" sz="1500" b="1" kern="1200" dirty="0" err="1" smtClean="0"/>
            <a:t>PLRs</a:t>
          </a:r>
          <a:r>
            <a:rPr lang="fr-CH" sz="1500" b="1" kern="1200" dirty="0" smtClean="0"/>
            <a:t>)</a:t>
          </a:r>
          <a:endParaRPr lang="fr-CH" sz="1500" b="1" kern="1200" dirty="0"/>
        </a:p>
      </dsp:txBody>
      <dsp:txXfrm>
        <a:off x="387472" y="570227"/>
        <a:ext cx="2833439" cy="512132"/>
      </dsp:txXfrm>
    </dsp:sp>
    <dsp:sp modelId="{098A235E-CADB-4CEC-8B6F-F6024E47D27A}">
      <dsp:nvSpPr>
        <dsp:cNvPr id="0" name=""/>
        <dsp:cNvSpPr/>
      </dsp:nvSpPr>
      <dsp:spPr>
        <a:xfrm>
          <a:off x="67389" y="506210"/>
          <a:ext cx="640165" cy="640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96C0D-AD51-4F4B-B002-1E7BFEDB45D3}">
      <dsp:nvSpPr>
        <dsp:cNvPr id="0" name=""/>
        <dsp:cNvSpPr/>
      </dsp:nvSpPr>
      <dsp:spPr>
        <a:xfrm>
          <a:off x="754451" y="1338180"/>
          <a:ext cx="2466460" cy="5121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50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b="1" kern="1200" dirty="0" err="1" smtClean="0"/>
            <a:t>Institutional</a:t>
          </a:r>
          <a:r>
            <a:rPr lang="fr-CH" sz="1500" b="1" kern="1200" dirty="0" smtClean="0"/>
            <a:t> arrangements </a:t>
          </a:r>
          <a:endParaRPr lang="fr-CH" sz="1500" b="1" kern="1200" dirty="0"/>
        </a:p>
      </dsp:txBody>
      <dsp:txXfrm>
        <a:off x="754451" y="1338180"/>
        <a:ext cx="2466460" cy="512132"/>
      </dsp:txXfrm>
    </dsp:sp>
    <dsp:sp modelId="{2740004A-378E-4752-A7B3-8DEE167D9165}">
      <dsp:nvSpPr>
        <dsp:cNvPr id="0" name=""/>
        <dsp:cNvSpPr/>
      </dsp:nvSpPr>
      <dsp:spPr>
        <a:xfrm>
          <a:off x="434368" y="1274164"/>
          <a:ext cx="640165" cy="640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0F217-2377-4467-A83A-A4E2A41B8506}">
      <dsp:nvSpPr>
        <dsp:cNvPr id="0" name=""/>
        <dsp:cNvSpPr/>
      </dsp:nvSpPr>
      <dsp:spPr>
        <a:xfrm>
          <a:off x="867084" y="2106133"/>
          <a:ext cx="2353827" cy="51213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50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b="1" kern="1200" dirty="0" smtClean="0"/>
            <a:t>Information </a:t>
          </a:r>
          <a:r>
            <a:rPr lang="fr-CH" sz="1500" b="1" kern="1200" dirty="0" err="1" smtClean="0"/>
            <a:t>systems</a:t>
          </a:r>
          <a:r>
            <a:rPr lang="fr-CH" sz="1500" b="1" kern="1200" dirty="0" smtClean="0"/>
            <a:t> </a:t>
          </a:r>
          <a:r>
            <a:rPr lang="en-US" sz="1500" b="1" kern="1200" dirty="0" smtClean="0"/>
            <a:t>and sources</a:t>
          </a:r>
          <a:endParaRPr lang="fr-CH" sz="1500" b="1" kern="1200" dirty="0"/>
        </a:p>
      </dsp:txBody>
      <dsp:txXfrm>
        <a:off x="867084" y="2106133"/>
        <a:ext cx="2353827" cy="512132"/>
      </dsp:txXfrm>
    </dsp:sp>
    <dsp:sp modelId="{B9F907F2-0050-4504-9455-3D7C151E1642}">
      <dsp:nvSpPr>
        <dsp:cNvPr id="0" name=""/>
        <dsp:cNvSpPr/>
      </dsp:nvSpPr>
      <dsp:spPr>
        <a:xfrm>
          <a:off x="547001" y="2042117"/>
          <a:ext cx="640165" cy="640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3636B-8B40-4E43-90B7-3A4BA50DE637}">
      <dsp:nvSpPr>
        <dsp:cNvPr id="0" name=""/>
        <dsp:cNvSpPr/>
      </dsp:nvSpPr>
      <dsp:spPr>
        <a:xfrm>
          <a:off x="754451" y="2874086"/>
          <a:ext cx="2466460" cy="5121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50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Grievance redress mechanisms</a:t>
          </a:r>
          <a:endParaRPr lang="fr-CH" sz="1500" b="1" kern="1200" dirty="0"/>
        </a:p>
      </dsp:txBody>
      <dsp:txXfrm>
        <a:off x="754451" y="2874086"/>
        <a:ext cx="2466460" cy="512132"/>
      </dsp:txXfrm>
    </dsp:sp>
    <dsp:sp modelId="{8897F447-5434-41CC-8123-2265D7C713A7}">
      <dsp:nvSpPr>
        <dsp:cNvPr id="0" name=""/>
        <dsp:cNvSpPr/>
      </dsp:nvSpPr>
      <dsp:spPr>
        <a:xfrm>
          <a:off x="434368" y="2810070"/>
          <a:ext cx="640165" cy="640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E4FAA-A032-4356-A0D1-6641C6661A42}">
      <dsp:nvSpPr>
        <dsp:cNvPr id="0" name=""/>
        <dsp:cNvSpPr/>
      </dsp:nvSpPr>
      <dsp:spPr>
        <a:xfrm>
          <a:off x="387472" y="3642039"/>
          <a:ext cx="2833439" cy="5121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505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Law enforcement mechanisms </a:t>
          </a:r>
          <a:endParaRPr lang="fr-CH" sz="1500" b="1" kern="1200" dirty="0"/>
        </a:p>
      </dsp:txBody>
      <dsp:txXfrm>
        <a:off x="387472" y="3642039"/>
        <a:ext cx="2833439" cy="512132"/>
      </dsp:txXfrm>
    </dsp:sp>
    <dsp:sp modelId="{50C17065-CC01-4EF9-89C5-4B35D57D8437}">
      <dsp:nvSpPr>
        <dsp:cNvPr id="0" name=""/>
        <dsp:cNvSpPr/>
      </dsp:nvSpPr>
      <dsp:spPr>
        <a:xfrm>
          <a:off x="67389" y="3578023"/>
          <a:ext cx="640165" cy="640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2"/>
            <a:ext cx="91440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3" r:id="rId2"/>
    <p:sldLayoutId id="2147483827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hyperlink" Target="mailto:safeguards@un-redd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COUNTRY APPROACHES TO SAFEGUARDS: </a:t>
            </a:r>
          </a:p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what’s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working 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and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what challenges lie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ahead?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/>
            </a:r>
            <a:b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</a:b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REDD+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Day</a:t>
            </a:r>
          </a:p>
          <a:p>
            <a:r>
              <a:rPr lang="fr-CH" b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Rio </a:t>
            </a:r>
            <a:r>
              <a:rPr lang="fr-CH" b="1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Conventions </a:t>
            </a:r>
            <a:r>
              <a:rPr lang="fr-CH" b="1" dirty="0" err="1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Pavilion</a:t>
            </a:r>
            <a:r>
              <a:rPr lang="fr-CH" b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 </a:t>
            </a:r>
            <a:r>
              <a:rPr lang="fr-CH" b="1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at UNFCCC COP21</a:t>
            </a:r>
            <a:endParaRPr lang="en-US" sz="2800" b="1" dirty="0" smtClean="0">
              <a:solidFill>
                <a:schemeClr val="bg1">
                  <a:lumMod val="50000"/>
                </a:schemeClr>
              </a:solidFill>
              <a:latin typeface="Helvetica" pitchFamily="34" charset="0"/>
            </a:endParaRPr>
          </a:p>
          <a:p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7 December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Setting </a:t>
            </a:r>
            <a:r>
              <a:rPr lang="en-US" sz="1800" dirty="0" smtClean="0"/>
              <a:t>goals </a:t>
            </a:r>
            <a:r>
              <a:rPr lang="en-US" sz="1800" dirty="0"/>
              <a:t>and scope of safeguards application </a:t>
            </a:r>
            <a:r>
              <a:rPr lang="en-US" sz="1800" dirty="0" smtClean="0"/>
              <a:t>is an </a:t>
            </a:r>
            <a:r>
              <a:rPr lang="en-US" sz="1800" dirty="0"/>
              <a:t>iterative </a:t>
            </a:r>
            <a:r>
              <a:rPr lang="en-US" sz="1800" dirty="0" smtClean="0"/>
              <a:t>process.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Clarifying safeguards in accordance with national circumstances will be required and informs other key steps the country’s approach to safeguards </a:t>
            </a: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E</a:t>
            </a:r>
            <a:r>
              <a:rPr lang="en-US" sz="1800" dirty="0" smtClean="0"/>
              <a:t>ssential to anchor safeguards to NS/APs and </a:t>
            </a:r>
            <a:r>
              <a:rPr lang="en-US" sz="1800" dirty="0" smtClean="0"/>
              <a:t>to the specific REDD+ actions, </a:t>
            </a:r>
            <a:r>
              <a:rPr lang="en-US" sz="1800" dirty="0" smtClean="0"/>
              <a:t>In order for countries to demonstrate how </a:t>
            </a:r>
            <a:r>
              <a:rPr lang="en-US" sz="1800" smtClean="0"/>
              <a:t>they will address </a:t>
            </a:r>
            <a:r>
              <a:rPr lang="en-US" sz="1800" dirty="0" smtClean="0"/>
              <a:t>and respect safeguards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Building </a:t>
            </a:r>
            <a:r>
              <a:rPr lang="en-US" sz="1800" dirty="0"/>
              <a:t>on existing governance arrangements </a:t>
            </a:r>
            <a:r>
              <a:rPr lang="en-US" sz="1800" dirty="0" smtClean="0"/>
              <a:t>lies at the heart of country approaches to safeguards → much greater than </a:t>
            </a:r>
            <a:r>
              <a:rPr lang="en-US" sz="1800" dirty="0"/>
              <a:t>potential </a:t>
            </a:r>
            <a:r>
              <a:rPr lang="en-US" sz="1800" dirty="0" smtClean="0"/>
              <a:t>REDD+ alone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Safeguards </a:t>
            </a:r>
            <a:r>
              <a:rPr lang="en-US" sz="1800" dirty="0"/>
              <a:t>information system design processes </a:t>
            </a:r>
            <a:r>
              <a:rPr lang="en-US" sz="1800" dirty="0" smtClean="0"/>
              <a:t>need to relate to: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specific REDD</a:t>
            </a:r>
            <a:r>
              <a:rPr lang="en-US" sz="1600" dirty="0"/>
              <a:t>+ </a:t>
            </a:r>
            <a:r>
              <a:rPr lang="en-US" sz="1600" dirty="0" smtClean="0"/>
              <a:t>policies and measures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country’s </a:t>
            </a:r>
            <a:r>
              <a:rPr lang="en-US" sz="1600" dirty="0"/>
              <a:t>clarification of the Cancun </a:t>
            </a:r>
            <a:r>
              <a:rPr lang="en-US" sz="1600" dirty="0" smtClean="0"/>
              <a:t>safeguards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Existing policies, laws, regulations, as well as systems/sources of information </a:t>
            </a:r>
            <a:endParaRPr lang="fr-CH" sz="16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Engaging stakeholders is paramount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78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  <a:latin typeface="Frutiger Linotype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</a:rPr>
              <a:t>Steve Swan</a:t>
            </a:r>
            <a:endParaRPr lang="en-US" sz="1600" dirty="0" smtClean="0">
              <a:solidFill>
                <a:schemeClr val="tx1"/>
              </a:solidFill>
              <a:latin typeface="Helvetica" pitchFamily="34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  <a:hlinkClick r:id="rId2"/>
              </a:rPr>
              <a:t>safeguards@un-redd.org</a:t>
            </a:r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Helvetica" pitchFamily="34" charset="0"/>
            </a:endParaRPr>
          </a:p>
          <a:p>
            <a:endParaRPr lang="en-US" sz="1800" b="1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Helvetica" pitchFamily="34" charset="0"/>
              </a:rPr>
              <a:t>Thank You</a:t>
            </a:r>
          </a:p>
          <a:p>
            <a:r>
              <a:rPr lang="en-US" sz="1600" dirty="0" smtClean="0">
                <a:latin typeface="Helvetica" pitchFamily="34" charset="0"/>
                <a:hlinkClick r:id="rId3"/>
              </a:rPr>
              <a:t/>
            </a:r>
            <a:br>
              <a:rPr lang="en-US" sz="1600" dirty="0" smtClean="0">
                <a:latin typeface="Helvetica" pitchFamily="34" charset="0"/>
                <a:hlinkClick r:id="rId3"/>
              </a:rPr>
            </a:br>
            <a:endParaRPr lang="en-US" sz="1600" dirty="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2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71650"/>
            <a:ext cx="6324600" cy="409575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000" dirty="0" smtClean="0"/>
              <a:t>5 years since Parties agreed on the Cancun safeguards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7 broad aspirational principles of intent </a:t>
            </a:r>
          </a:p>
          <a:p>
            <a:endParaRPr lang="en-US" sz="2000" dirty="0" smtClean="0"/>
          </a:p>
          <a:p>
            <a:r>
              <a:rPr lang="en-US" sz="2000" dirty="0" smtClean="0"/>
              <a:t>Multiple REDD+ related safeguard requirements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Single country </a:t>
            </a:r>
            <a:r>
              <a:rPr lang="en-US" sz="2000" dirty="0"/>
              <a:t>approach to </a:t>
            </a:r>
            <a:r>
              <a:rPr lang="en-US" sz="2000" dirty="0" smtClean="0"/>
              <a:t>meet different safeguards…? </a:t>
            </a:r>
          </a:p>
          <a:p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1167825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Introduction</a:t>
            </a:r>
            <a:endParaRPr lang="en-US" sz="3200" b="1" dirty="0"/>
          </a:p>
        </p:txBody>
      </p:sp>
      <p:pic>
        <p:nvPicPr>
          <p:cNvPr id="5122" name="Picture 2" descr="C:\Users\Public\Documents\UN-REDD\Geneva\Admin\CoP21\22780564107_9dc117bcb4_o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9217" y="1460212"/>
            <a:ext cx="2144848" cy="522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6319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Global review</a:t>
            </a:r>
            <a:endParaRPr lang="fr-C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33400"/>
            <a:ext cx="5111750" cy="585311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Semi-structured interviews and consultations with </a:t>
            </a:r>
            <a:r>
              <a:rPr lang="en-GB" dirty="0" smtClean="0"/>
              <a:t>government </a:t>
            </a:r>
            <a:r>
              <a:rPr lang="en-GB" dirty="0"/>
              <a:t>focal points 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 smtClean="0"/>
              <a:t>Brazil; Costa Rica; </a:t>
            </a:r>
            <a:r>
              <a:rPr lang="en-US" dirty="0" smtClean="0"/>
              <a:t>DRC; </a:t>
            </a:r>
            <a:r>
              <a:rPr lang="en-GB" dirty="0" smtClean="0"/>
              <a:t>Ecuador; Ghana; Malaysia; Mexico; Tanzania; Zambia</a:t>
            </a:r>
            <a:endParaRPr lang="fr-CH" i="1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Series </a:t>
            </a:r>
            <a:r>
              <a:rPr lang="en-GB" dirty="0"/>
              <a:t>of regional South-South knowledge exchange events on safeguards </a:t>
            </a:r>
            <a:r>
              <a:rPr lang="en-GB" dirty="0" smtClean="0"/>
              <a:t>over </a:t>
            </a:r>
            <a:r>
              <a:rPr lang="en-GB" dirty="0"/>
              <a:t>2015:</a:t>
            </a:r>
            <a:endParaRPr lang="en-GB" i="1" dirty="0"/>
          </a:p>
          <a:p>
            <a:pPr lvl="1"/>
            <a:r>
              <a:rPr lang="en-GB" dirty="0"/>
              <a:t>Asia-Pacific </a:t>
            </a:r>
            <a:r>
              <a:rPr lang="en-GB" dirty="0" smtClean="0"/>
              <a:t>– </a:t>
            </a:r>
            <a:r>
              <a:rPr lang="en-GB" dirty="0" smtClean="0"/>
              <a:t>Quarter 1</a:t>
            </a:r>
            <a:endParaRPr lang="fr-CH" dirty="0"/>
          </a:p>
          <a:p>
            <a:pPr lvl="1"/>
            <a:r>
              <a:rPr lang="en-GB" dirty="0"/>
              <a:t>Africa </a:t>
            </a:r>
            <a:r>
              <a:rPr lang="en-GB" dirty="0" smtClean="0"/>
              <a:t>– Q2</a:t>
            </a:r>
            <a:endParaRPr lang="fr-CH" i="1" dirty="0"/>
          </a:p>
          <a:p>
            <a:pPr lvl="1"/>
            <a:r>
              <a:rPr lang="en-GB" dirty="0"/>
              <a:t>Latin America </a:t>
            </a:r>
            <a:r>
              <a:rPr lang="en-GB" dirty="0" smtClean="0"/>
              <a:t>– Q3</a:t>
            </a:r>
            <a:endParaRPr lang="fr-CH" i="1" dirty="0"/>
          </a:p>
          <a:p>
            <a:endParaRPr lang="en-GB" dirty="0" smtClean="0"/>
          </a:p>
          <a:p>
            <a:r>
              <a:rPr lang="en-GB" dirty="0" smtClean="0"/>
              <a:t>Desk </a:t>
            </a:r>
            <a:r>
              <a:rPr lang="en-GB" dirty="0"/>
              <a:t>review of the limited documentation published and </a:t>
            </a:r>
            <a:r>
              <a:rPr lang="en-GB" dirty="0" smtClean="0"/>
              <a:t>unpublished</a:t>
            </a:r>
            <a:endParaRPr lang="fr-CH" i="1" dirty="0"/>
          </a:p>
          <a:p>
            <a:endParaRPr lang="fr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48000" cy="414496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Purpose: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facilitate </a:t>
            </a:r>
            <a:r>
              <a:rPr lang="en-US" sz="2000" dirty="0"/>
              <a:t>information exchange among REDD+ </a:t>
            </a:r>
            <a:r>
              <a:rPr lang="en-US" sz="2000" dirty="0" smtClean="0"/>
              <a:t>countries</a:t>
            </a:r>
            <a:endParaRPr lang="en-US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improve </a:t>
            </a:r>
            <a:r>
              <a:rPr lang="en-US" sz="2000" dirty="0"/>
              <a:t>evidence-based and needs-driven, technical </a:t>
            </a:r>
            <a:r>
              <a:rPr lang="en-US" sz="2000" dirty="0" smtClean="0"/>
              <a:t>assistance</a:t>
            </a:r>
            <a:endParaRPr lang="en-US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inform expectations </a:t>
            </a:r>
            <a:r>
              <a:rPr lang="en-US" sz="2000" dirty="0"/>
              <a:t>of  </a:t>
            </a:r>
            <a:r>
              <a:rPr lang="en-US" sz="2000" dirty="0" smtClean="0"/>
              <a:t>international </a:t>
            </a:r>
            <a:r>
              <a:rPr lang="en-US" sz="2000" dirty="0"/>
              <a:t>community </a:t>
            </a:r>
            <a:r>
              <a:rPr lang="en-US" sz="2000" dirty="0" smtClean="0"/>
              <a:t>regarding safeguards</a:t>
            </a:r>
            <a:endParaRPr lang="en-US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5686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64770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Common experiences and elements in country approaches to safeguards: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Setting goals </a:t>
            </a:r>
            <a:r>
              <a:rPr lang="en-US" sz="2000" dirty="0"/>
              <a:t>and scope of safeguards </a:t>
            </a:r>
            <a:r>
              <a:rPr lang="en-US" sz="2000" dirty="0" smtClean="0"/>
              <a:t>application</a:t>
            </a:r>
            <a:endParaRPr lang="en-US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Clarifying </a:t>
            </a:r>
            <a:r>
              <a:rPr lang="en-US" sz="2000" dirty="0"/>
              <a:t>safeguards in accordance with national </a:t>
            </a:r>
            <a:r>
              <a:rPr lang="en-US" sz="2000" dirty="0" smtClean="0"/>
              <a:t>circumstances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Building </a:t>
            </a:r>
            <a:r>
              <a:rPr lang="en-US" sz="2000" dirty="0"/>
              <a:t>on existing governance </a:t>
            </a:r>
            <a:r>
              <a:rPr lang="en-US" sz="2000" dirty="0" smtClean="0"/>
              <a:t>arrangements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Designing safeguards </a:t>
            </a:r>
            <a:r>
              <a:rPr lang="en-US" sz="2000" dirty="0"/>
              <a:t>information </a:t>
            </a:r>
            <a:r>
              <a:rPr lang="en-US" sz="2000" dirty="0" smtClean="0"/>
              <a:t>systems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Engaging stakeholders</a:t>
            </a:r>
            <a:endParaRPr lang="en-US" sz="2000" dirty="0"/>
          </a:p>
        </p:txBody>
      </p:sp>
      <p:pic>
        <p:nvPicPr>
          <p:cNvPr id="1026" name="Picture 2" descr="C:\Users\Public\Documents\UN-REDD\Geneva\Admin\CoP21\22563769483_f0ce5a2598_o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72200" y="2133600"/>
            <a:ext cx="2663190" cy="449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8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Setting </a:t>
            </a:r>
            <a:r>
              <a:rPr lang="en-US" b="1" dirty="0" smtClean="0"/>
              <a:t>goals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Determining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which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safeguards a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country seeks to apply for REDD+ 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Cancun safeguards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constitute the default, not minimum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, safeguards </a:t>
            </a:r>
          </a:p>
          <a:p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Some countries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may choose to include additional safeguards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in accordance with national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and international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policy (and funding) commitments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295400"/>
            <a:ext cx="4038600" cy="4830763"/>
          </a:xfrm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/>
              <a:t>Setting </a:t>
            </a:r>
            <a:r>
              <a:rPr lang="en-US" sz="5100" b="1" dirty="0" smtClean="0"/>
              <a:t>scope </a:t>
            </a:r>
          </a:p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Determining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interventions chosen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safeguards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will be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applied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</a:t>
            </a:r>
          </a:p>
          <a:p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dirty="0" smtClean="0"/>
              <a:t>Vital </a:t>
            </a:r>
            <a:r>
              <a:rPr lang="en-US" sz="3600" dirty="0"/>
              <a:t>to have a clear idea of </a:t>
            </a:r>
            <a:r>
              <a:rPr lang="en-US" sz="3600" dirty="0" smtClean="0"/>
              <a:t>what REDD</a:t>
            </a:r>
            <a:r>
              <a:rPr lang="en-US" sz="3600" dirty="0"/>
              <a:t>+ actions might be </a:t>
            </a:r>
            <a:r>
              <a:rPr lang="en-US" sz="3600" dirty="0" smtClean="0"/>
              <a:t>implemented</a:t>
            </a:r>
          </a:p>
          <a:p>
            <a:endParaRPr lang="en-US" sz="3600" dirty="0" smtClean="0"/>
          </a:p>
          <a:p>
            <a:r>
              <a:rPr lang="en-US" sz="3600" dirty="0" smtClean="0"/>
              <a:t>Some countries </a:t>
            </a:r>
            <a:r>
              <a:rPr lang="en-US" sz="3600" dirty="0"/>
              <a:t>that have chosen to embed </a:t>
            </a:r>
            <a:r>
              <a:rPr lang="en-US" sz="3600" dirty="0" smtClean="0"/>
              <a:t>REDD+ in </a:t>
            </a:r>
            <a:r>
              <a:rPr lang="en-US" sz="3600" dirty="0"/>
              <a:t>low-carbon development or green growth strategies</a:t>
            </a:r>
          </a:p>
          <a:p>
            <a:endParaRPr lang="en-US" sz="3600" dirty="0" smtClean="0"/>
          </a:p>
          <a:p>
            <a:r>
              <a:rPr lang="en-US" sz="3600" dirty="0" smtClean="0"/>
              <a:t>These countries are applying </a:t>
            </a:r>
            <a:r>
              <a:rPr lang="en-US" sz="3600" dirty="0"/>
              <a:t>the Cancun safeguards more </a:t>
            </a:r>
            <a:r>
              <a:rPr lang="en-US" sz="3600" dirty="0" smtClean="0"/>
              <a:t>broadly than </a:t>
            </a:r>
            <a:r>
              <a:rPr lang="en-US" sz="3600" dirty="0"/>
              <a:t>just to REDD+ actions </a:t>
            </a:r>
            <a:r>
              <a:rPr lang="en-US" sz="3600" dirty="0" smtClean="0"/>
              <a:t>alone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99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341437"/>
            <a:ext cx="5732318" cy="4144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Reaching </a:t>
            </a:r>
            <a:r>
              <a:rPr lang="en-US" sz="2000" dirty="0"/>
              <a:t>a shared </a:t>
            </a:r>
            <a:r>
              <a:rPr lang="fr-CH" sz="2000" dirty="0" err="1" smtClean="0"/>
              <a:t>understanding</a:t>
            </a:r>
            <a:r>
              <a:rPr lang="fr-CH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the rights and obligations </a:t>
            </a:r>
            <a:r>
              <a:rPr lang="en-US" sz="2000" dirty="0" smtClean="0"/>
              <a:t>embodied </a:t>
            </a:r>
            <a:r>
              <a:rPr lang="en-US" sz="2000" dirty="0"/>
              <a:t>in the Cancun </a:t>
            </a:r>
            <a:r>
              <a:rPr lang="en-US" sz="2000" dirty="0" smtClean="0"/>
              <a:t>safeguards at the national level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Examining </a:t>
            </a:r>
            <a:r>
              <a:rPr lang="en-US" sz="2000" dirty="0"/>
              <a:t>and utilizing </a:t>
            </a:r>
            <a:r>
              <a:rPr lang="en-US" sz="2000" dirty="0" smtClean="0"/>
              <a:t>existing PLRs </a:t>
            </a:r>
            <a:r>
              <a:rPr lang="en-US" sz="2000" dirty="0"/>
              <a:t>can be important in this iterative </a:t>
            </a:r>
            <a:r>
              <a:rPr lang="en-US" sz="2000" dirty="0" smtClean="0"/>
              <a:t>clarification </a:t>
            </a:r>
            <a:r>
              <a:rPr lang="fr-CH" sz="2000" dirty="0" err="1" smtClean="0"/>
              <a:t>process</a:t>
            </a:r>
            <a:endParaRPr lang="fr-CH" sz="2000" dirty="0"/>
          </a:p>
          <a:p>
            <a:endParaRPr lang="fr-CH" sz="2000" dirty="0" smtClean="0"/>
          </a:p>
          <a:p>
            <a:r>
              <a:rPr lang="fr-CH" sz="2000" dirty="0" smtClean="0"/>
              <a:t>Crucial to </a:t>
            </a:r>
            <a:r>
              <a:rPr lang="fr-CH" sz="2000" dirty="0" err="1" smtClean="0"/>
              <a:t>anchor</a:t>
            </a:r>
            <a:r>
              <a:rPr lang="fr-CH" sz="2000" dirty="0" smtClean="0"/>
              <a:t> </a:t>
            </a:r>
            <a:r>
              <a:rPr lang="en-US" sz="2000" dirty="0" smtClean="0"/>
              <a:t>country-specific </a:t>
            </a:r>
            <a:r>
              <a:rPr lang="en-US" sz="2000" dirty="0"/>
              <a:t>clarification </a:t>
            </a:r>
            <a:r>
              <a:rPr lang="en-US" sz="2000" dirty="0" smtClean="0"/>
              <a:t>to proposed </a:t>
            </a:r>
            <a:r>
              <a:rPr lang="en-US" sz="2000" dirty="0"/>
              <a:t>REDD+ actions </a:t>
            </a:r>
            <a:r>
              <a:rPr lang="en-US" sz="2000" dirty="0" smtClean="0"/>
              <a:t>in national strategy</a:t>
            </a:r>
          </a:p>
          <a:p>
            <a:endParaRPr lang="en-US" sz="2000" dirty="0" smtClean="0"/>
          </a:p>
          <a:p>
            <a:r>
              <a:rPr lang="en-US" sz="2000" dirty="0" smtClean="0"/>
              <a:t>Clarifying </a:t>
            </a:r>
            <a:r>
              <a:rPr lang="en-US" sz="2000" dirty="0"/>
              <a:t>the </a:t>
            </a:r>
            <a:r>
              <a:rPr lang="en-US" sz="2000" dirty="0" smtClean="0"/>
              <a:t>Cancun safeguards </a:t>
            </a:r>
            <a:r>
              <a:rPr lang="en-US" sz="2000" dirty="0"/>
              <a:t>can also be central to the design of </a:t>
            </a:r>
            <a:r>
              <a:rPr lang="en-US" sz="2000" dirty="0" smtClean="0"/>
              <a:t>SIS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Clarifying </a:t>
            </a:r>
            <a:r>
              <a:rPr lang="en-US" sz="3200" b="1" dirty="0" smtClean="0"/>
              <a:t>safeguards</a:t>
            </a:r>
            <a:endParaRPr lang="en-US" sz="3200" b="1" dirty="0"/>
          </a:p>
        </p:txBody>
      </p:sp>
      <p:pic>
        <p:nvPicPr>
          <p:cNvPr id="2" name="Picture 2" descr="C:\Users\Public\Documents\UN-REDD\Geneva\Admin\CoP21\20441175944_21ebab4c67_o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7180" y="1524000"/>
            <a:ext cx="267462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8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on existing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governance </a:t>
            </a:r>
            <a:r>
              <a:rPr lang="en-US" dirty="0"/>
              <a:t>arrangements </a:t>
            </a:r>
            <a:endParaRPr lang="fr-C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6933453"/>
              </p:ext>
            </p:extLst>
          </p:nvPr>
        </p:nvGraphicFramePr>
        <p:xfrm>
          <a:off x="457200" y="1600200"/>
          <a:ext cx="3276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981200"/>
            <a:ext cx="47244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Foundation to address </a:t>
            </a:r>
            <a:r>
              <a:rPr lang="en-US" sz="2000" dirty="0"/>
              <a:t>and respect Cancun safeguards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Allows </a:t>
            </a:r>
            <a:r>
              <a:rPr lang="en-US" sz="2000" dirty="0"/>
              <a:t>countries to respond </a:t>
            </a:r>
            <a:r>
              <a:rPr lang="en-US" sz="2000" dirty="0" smtClean="0"/>
              <a:t>to safeguards commitments </a:t>
            </a:r>
            <a:r>
              <a:rPr lang="en-US" sz="2000" dirty="0"/>
              <a:t>in a rigorous yet flexible </a:t>
            </a:r>
            <a:r>
              <a:rPr lang="en-US" sz="2000" dirty="0" smtClean="0"/>
              <a:t>manner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Gaps, weaknesses </a:t>
            </a:r>
            <a:r>
              <a:rPr lang="en-US" sz="2000" dirty="0"/>
              <a:t>and/or possible inconsistencies </a:t>
            </a:r>
            <a:r>
              <a:rPr lang="en-US" sz="2000" dirty="0" smtClean="0"/>
              <a:t>need to </a:t>
            </a:r>
            <a:r>
              <a:rPr lang="en-US" sz="2000" dirty="0"/>
              <a:t>be </a:t>
            </a:r>
            <a:r>
              <a:rPr lang="en-US" sz="2000" dirty="0" smtClean="0"/>
              <a:t>identified and resolved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dirty="0" smtClean="0"/>
              <a:t>Application </a:t>
            </a:r>
            <a:r>
              <a:rPr lang="en-US" sz="2000" dirty="0"/>
              <a:t>and benefit beyond </a:t>
            </a:r>
            <a:r>
              <a:rPr lang="en-US" sz="2000" dirty="0" smtClean="0"/>
              <a:t>REDD+ - </a:t>
            </a:r>
            <a:r>
              <a:rPr lang="fr-CH" sz="2000" dirty="0" err="1" smtClean="0"/>
              <a:t>strengthen</a:t>
            </a:r>
            <a:r>
              <a:rPr lang="fr-CH" sz="2000" dirty="0" smtClean="0"/>
              <a:t> </a:t>
            </a:r>
            <a:r>
              <a:rPr lang="fr-CH" sz="2000" dirty="0" err="1"/>
              <a:t>governance</a:t>
            </a:r>
            <a:r>
              <a:rPr lang="fr-CH" sz="2000" dirty="0"/>
              <a:t> </a:t>
            </a:r>
            <a:r>
              <a:rPr lang="fr-CH" sz="2000" dirty="0" smtClean="0"/>
              <a:t>arrangements </a:t>
            </a:r>
            <a:r>
              <a:rPr lang="fr-CH" sz="2000" dirty="0" smtClean="0"/>
              <a:t>to </a:t>
            </a:r>
            <a:r>
              <a:rPr lang="fr-CH" sz="2000" dirty="0" err="1" smtClean="0"/>
              <a:t>meet</a:t>
            </a:r>
            <a:r>
              <a:rPr lang="fr-CH" sz="2000" dirty="0" smtClean="0"/>
              <a:t> multiple </a:t>
            </a:r>
            <a:r>
              <a:rPr lang="fr-CH" sz="2000" dirty="0" err="1" smtClean="0"/>
              <a:t>policy</a:t>
            </a:r>
            <a:r>
              <a:rPr lang="fr-CH" sz="2000" dirty="0" smtClean="0"/>
              <a:t> goals</a:t>
            </a:r>
            <a:endParaRPr lang="fr-C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20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fr-C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5537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fr-CH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07770" y="381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  <a:endParaRPr lang="fr-C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fr-CH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23050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Designing </a:t>
            </a:r>
            <a:br>
              <a:rPr lang="en-US" dirty="0" smtClean="0"/>
            </a:br>
            <a:r>
              <a:rPr lang="en-US" dirty="0" smtClean="0"/>
              <a:t>safeguards </a:t>
            </a:r>
            <a:r>
              <a:rPr lang="en-US" dirty="0"/>
              <a:t>information </a:t>
            </a:r>
            <a:r>
              <a:rPr lang="en-US" dirty="0" smtClean="0"/>
              <a:t>systems </a:t>
            </a:r>
            <a:br>
              <a:rPr lang="en-US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43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Safeguards </a:t>
            </a:r>
            <a:r>
              <a:rPr lang="en-US" sz="2000" dirty="0"/>
              <a:t>information system (SIS) </a:t>
            </a:r>
            <a:r>
              <a:rPr lang="en-US" sz="2000" dirty="0" smtClean="0"/>
              <a:t>- domestic institutional arrangement </a:t>
            </a:r>
            <a:r>
              <a:rPr lang="en-US" sz="2000" dirty="0"/>
              <a:t>built on existing information systems </a:t>
            </a:r>
            <a:r>
              <a:rPr lang="en-US" sz="2000" dirty="0" smtClean="0"/>
              <a:t>and sources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SIS </a:t>
            </a:r>
            <a:r>
              <a:rPr lang="en-US" sz="2000" dirty="0"/>
              <a:t>should meet national </a:t>
            </a:r>
            <a:r>
              <a:rPr lang="en-US" sz="2000" dirty="0" smtClean="0"/>
              <a:t>policy objectives, </a:t>
            </a:r>
            <a:r>
              <a:rPr lang="en-US" sz="2000" dirty="0"/>
              <a:t>in addition to UNFCCC </a:t>
            </a:r>
            <a:r>
              <a:rPr lang="en-US" sz="2000" dirty="0" smtClean="0"/>
              <a:t>requirements - essential </a:t>
            </a:r>
            <a:r>
              <a:rPr lang="en-US" sz="2000" dirty="0"/>
              <a:t>for </a:t>
            </a:r>
            <a:r>
              <a:rPr lang="en-US" sz="2000" dirty="0" smtClean="0"/>
              <a:t>justifying development and </a:t>
            </a:r>
            <a:r>
              <a:rPr lang="fr-CH" sz="2000" dirty="0" err="1" smtClean="0"/>
              <a:t>operational</a:t>
            </a:r>
            <a:r>
              <a:rPr lang="fr-CH" sz="2000" dirty="0" smtClean="0"/>
              <a:t> </a:t>
            </a:r>
            <a:r>
              <a:rPr lang="fr-CH" sz="2000" dirty="0" err="1" smtClean="0"/>
              <a:t>costs</a:t>
            </a:r>
            <a:endParaRPr lang="fr-CH" sz="2000" dirty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Valuable in determining </a:t>
            </a:r>
            <a:r>
              <a:rPr lang="en-US" sz="2000" dirty="0"/>
              <a:t>the information needs </a:t>
            </a:r>
            <a:r>
              <a:rPr lang="en-US" sz="2000" dirty="0" smtClean="0"/>
              <a:t>and structure </a:t>
            </a:r>
            <a:r>
              <a:rPr lang="en-US" sz="2000" dirty="0"/>
              <a:t>of </a:t>
            </a:r>
            <a:r>
              <a:rPr lang="en-US" sz="2000" dirty="0" smtClean="0"/>
              <a:t>a SIS: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the specific </a:t>
            </a:r>
            <a:r>
              <a:rPr lang="en-US" sz="1800" dirty="0"/>
              <a:t>REDD+ actions </a:t>
            </a:r>
            <a:r>
              <a:rPr lang="en-US" sz="1800" dirty="0" smtClean="0"/>
              <a:t>outlined in NS/AP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clarification </a:t>
            </a:r>
            <a:r>
              <a:rPr lang="en-US" sz="1800" dirty="0"/>
              <a:t>of the </a:t>
            </a:r>
            <a:r>
              <a:rPr lang="en-US" sz="1800" dirty="0" smtClean="0"/>
              <a:t>Cancun safeguards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assessment </a:t>
            </a:r>
            <a:r>
              <a:rPr lang="en-US" sz="1800" dirty="0"/>
              <a:t>of existing systems and </a:t>
            </a:r>
            <a:r>
              <a:rPr lang="en-US" sz="1800" dirty="0" smtClean="0"/>
              <a:t>sources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Potential SIS functions to be </a:t>
            </a:r>
            <a:r>
              <a:rPr lang="en-US" sz="2000" dirty="0"/>
              <a:t>considered in </a:t>
            </a:r>
            <a:r>
              <a:rPr lang="en-US" sz="2000" dirty="0" smtClean="0"/>
              <a:t>the design phase - compilation, analysis</a:t>
            </a:r>
            <a:r>
              <a:rPr lang="en-US" sz="2000" dirty="0"/>
              <a:t>, validation and dissemination of </a:t>
            </a:r>
            <a:r>
              <a:rPr lang="en-US" sz="2000" dirty="0" smtClean="0"/>
              <a:t>information</a:t>
            </a:r>
            <a:endParaRPr lang="en-US" sz="2000" dirty="0"/>
          </a:p>
        </p:txBody>
      </p:sp>
      <p:pic>
        <p:nvPicPr>
          <p:cNvPr id="3074" name="Picture 2" descr="C:\Users\Public\Documents\UN-REDD\Geneva\Admin\CoP21\22875616700_0aeca496d8_o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6211814" y="1655378"/>
            <a:ext cx="2740289" cy="505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1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Engaging</a:t>
            </a:r>
            <a:r>
              <a:rPr lang="fr-CH" dirty="0"/>
              <a:t> </a:t>
            </a:r>
            <a:r>
              <a:rPr lang="fr-CH" dirty="0" err="1"/>
              <a:t>stakeholders</a:t>
            </a:r>
            <a:r>
              <a:rPr lang="fr-CH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00" y="1447800"/>
            <a:ext cx="57912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Success </a:t>
            </a:r>
            <a:r>
              <a:rPr lang="en-US" sz="2000" dirty="0"/>
              <a:t>of a country’s approach to safeguards </a:t>
            </a:r>
            <a:r>
              <a:rPr lang="en-US" sz="2000" dirty="0" smtClean="0"/>
              <a:t>depends </a:t>
            </a:r>
            <a:r>
              <a:rPr lang="en-US" sz="2000" dirty="0"/>
              <a:t>on stakeholder ownership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across </a:t>
            </a:r>
            <a:r>
              <a:rPr lang="en-US" sz="1800" dirty="0"/>
              <a:t>a wide </a:t>
            </a:r>
            <a:r>
              <a:rPr lang="en-US" sz="1800" dirty="0" smtClean="0"/>
              <a:t>range of constituencies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2 main challenges emerging</a:t>
            </a:r>
            <a:r>
              <a:rPr lang="fr-CH" sz="2000" dirty="0" smtClean="0"/>
              <a:t>:</a:t>
            </a:r>
            <a:endParaRPr lang="fr-CH" sz="2000" dirty="0"/>
          </a:p>
          <a:p>
            <a:pPr marL="712788" lvl="1" indent="-261938">
              <a:spcBef>
                <a:spcPts val="0"/>
              </a:spcBef>
              <a:buFont typeface="+mj-lt"/>
              <a:buAutoNum type="arabicPeriod"/>
            </a:pPr>
            <a:r>
              <a:rPr lang="en-US" sz="1800" i="1" dirty="0" smtClean="0"/>
              <a:t>Raising </a:t>
            </a:r>
            <a:r>
              <a:rPr lang="en-US" sz="1800" i="1" dirty="0"/>
              <a:t>awareness </a:t>
            </a:r>
            <a:r>
              <a:rPr lang="en-US" sz="1800" dirty="0"/>
              <a:t>of safeguards </a:t>
            </a:r>
            <a:r>
              <a:rPr lang="en-US" sz="1800" dirty="0" smtClean="0"/>
              <a:t>requirements, thematic </a:t>
            </a:r>
            <a:r>
              <a:rPr lang="en-US" sz="1800" dirty="0"/>
              <a:t>issues and stakeholder </a:t>
            </a:r>
            <a:r>
              <a:rPr lang="en-US" sz="1800" dirty="0" smtClean="0"/>
              <a:t>responsibilities</a:t>
            </a:r>
          </a:p>
          <a:p>
            <a:pPr marL="712788" lvl="1" indent="-261938">
              <a:spcBef>
                <a:spcPts val="0"/>
              </a:spcBef>
              <a:buFont typeface="+mj-lt"/>
              <a:buAutoNum type="arabicPeriod"/>
            </a:pPr>
            <a:r>
              <a:rPr lang="en-US" sz="1800" i="1" dirty="0" smtClean="0"/>
              <a:t>Building capacities </a:t>
            </a:r>
            <a:r>
              <a:rPr lang="en-US" sz="1800" dirty="0"/>
              <a:t>so stakeholders can </a:t>
            </a:r>
            <a:r>
              <a:rPr lang="en-US" sz="1800" dirty="0" smtClean="0"/>
              <a:t>effectively </a:t>
            </a:r>
            <a:r>
              <a:rPr lang="fr-CH" sz="1800" dirty="0" smtClean="0"/>
              <a:t>engage </a:t>
            </a:r>
            <a:r>
              <a:rPr lang="fr-CH" sz="1800" dirty="0"/>
              <a:t>in </a:t>
            </a:r>
            <a:r>
              <a:rPr lang="fr-CH" sz="1800" dirty="0" err="1"/>
              <a:t>safeguards</a:t>
            </a:r>
            <a:r>
              <a:rPr lang="fr-CH" sz="1800" dirty="0"/>
              <a:t> </a:t>
            </a:r>
            <a:r>
              <a:rPr lang="fr-CH" sz="1800" dirty="0" err="1" smtClean="0"/>
              <a:t>processes</a:t>
            </a:r>
            <a:endParaRPr lang="fr-CH" sz="1800" dirty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Managing </a:t>
            </a:r>
            <a:r>
              <a:rPr lang="en-US" sz="2000" dirty="0"/>
              <a:t>stakeholder expectations is </a:t>
            </a:r>
            <a:r>
              <a:rPr lang="en-US" sz="2000" dirty="0" smtClean="0"/>
              <a:t>crucial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need </a:t>
            </a:r>
            <a:r>
              <a:rPr lang="en-US" sz="1800" dirty="0"/>
              <a:t>to ensure the clarity </a:t>
            </a:r>
            <a:r>
              <a:rPr lang="en-US" sz="1800" dirty="0" smtClean="0"/>
              <a:t>of messages, </a:t>
            </a:r>
            <a:r>
              <a:rPr lang="en-US" sz="1800" dirty="0"/>
              <a:t>how messages </a:t>
            </a:r>
            <a:r>
              <a:rPr lang="en-US" sz="1800" dirty="0" smtClean="0"/>
              <a:t>should be </a:t>
            </a:r>
            <a:r>
              <a:rPr lang="en-US" sz="1800" dirty="0"/>
              <a:t>communicated </a:t>
            </a:r>
            <a:r>
              <a:rPr lang="en-US" sz="1800" dirty="0" smtClean="0"/>
              <a:t>and when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Coordinating body can </a:t>
            </a:r>
            <a:r>
              <a:rPr lang="en-US" sz="2000" dirty="0"/>
              <a:t>be highly conducive to advancing </a:t>
            </a:r>
            <a:r>
              <a:rPr lang="en-US" sz="2000" dirty="0" smtClean="0"/>
              <a:t>multi-stakeholder safeguards processes</a:t>
            </a:r>
          </a:p>
          <a:p>
            <a:pPr lvl="1">
              <a:spcBef>
                <a:spcPts val="0"/>
              </a:spcBef>
            </a:pPr>
            <a:r>
              <a:rPr lang="fr-CH" sz="1800" dirty="0" smtClean="0"/>
              <a:t>national </a:t>
            </a:r>
            <a:r>
              <a:rPr lang="en-US" sz="1800" dirty="0" smtClean="0"/>
              <a:t>government-led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technical and/or political mandate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pic>
        <p:nvPicPr>
          <p:cNvPr id="4098" name="Picture 2" descr="C:\Users\Public\Documents\UN-REDD\Geneva\Admin\CoP21\20875693530_24d80e4266_o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4800" y="1828800"/>
            <a:ext cx="2482516" cy="476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3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37400</TotalTime>
  <Words>695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Frutiger Linotype</vt:lpstr>
      <vt:lpstr>Helvetica</vt:lpstr>
      <vt:lpstr>Office Theme</vt:lpstr>
      <vt:lpstr>10_Custom Design</vt:lpstr>
      <vt:lpstr>PowerPoint Presentation</vt:lpstr>
      <vt:lpstr>PowerPoint Presentation</vt:lpstr>
      <vt:lpstr>Global review</vt:lpstr>
      <vt:lpstr>Key findings</vt:lpstr>
      <vt:lpstr>PowerPoint Presentation</vt:lpstr>
      <vt:lpstr>PowerPoint Presentation</vt:lpstr>
      <vt:lpstr>Building on existing  governance arrangements </vt:lpstr>
      <vt:lpstr>Designing  safeguards information systems  </vt:lpstr>
      <vt:lpstr>Engaging stakeholders 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Mumoki</dc:creator>
  <cp:lastModifiedBy>Wahida Shah</cp:lastModifiedBy>
  <cp:revision>118</cp:revision>
  <dcterms:created xsi:type="dcterms:W3CDTF">2012-09-11T07:20:24Z</dcterms:created>
  <dcterms:modified xsi:type="dcterms:W3CDTF">2015-12-04T10:38:11Z</dcterms:modified>
</cp:coreProperties>
</file>